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8445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62dab852f2339065b1e8d4d#tid=663999cd8cffe80009c0cdf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2025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5202936" cy="56692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人教版  必修第三册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slide" Target="slide18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2847e5ed3?pid=70a2b270e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7_BD.14_1#300156165?pid=2847e5ed3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8_BD.15_1#c13744892?pid=300156165&amp;color=0,0,0&amp;vtp=1&amp;bbb=1"/>
          <p:cNvSpPr/>
          <p:nvPr/>
        </p:nvSpPr>
        <p:spPr>
          <a:xfrm>
            <a:off x="612648" y="1779143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电容器的电容跟它的带电荷量成正比。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8_AN.16_1#c13744892.bracket?pid=300156165&amp;color=0,0,0&amp;vpa=12&amp;vtp=1"/>
          <p:cNvSpPr/>
          <p:nvPr/>
        </p:nvSpPr>
        <p:spPr>
          <a:xfrm>
            <a:off x="8065167" y="1765808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6" name="QT_8_AS.17_1#c13744892?pid=300156165&amp;color=0,0,0&amp;vtp=1&amp;bbb=1"/>
          <p:cNvSpPr/>
          <p:nvPr/>
        </p:nvSpPr>
        <p:spPr>
          <a:xfrm>
            <a:off x="612648" y="240080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电容器的电容由电容器本身决定，与带电荷量多少无关。</a:t>
            </a:r>
            <a:endParaRPr lang="en-US" altLang="zh-CN" sz="2800" dirty="0"/>
          </a:p>
        </p:txBody>
      </p:sp>
      <p:sp>
        <p:nvSpPr>
          <p:cNvPr id="7" name="QT_8_BD.18_1#3ff522e97?pid=300156165&amp;color=0,0,0&amp;vtp=1&amp;bbb=1&amp;hb=1"/>
          <p:cNvSpPr/>
          <p:nvPr/>
        </p:nvSpPr>
        <p:spPr>
          <a:xfrm>
            <a:off x="612648" y="3030283"/>
            <a:ext cx="10963656" cy="12013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对于确定的电容器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，它所充的电荷量跟它两极板间电压的比值保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持不变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8" name="QT_8_AN.19_1#3ff522e97.bracket?pid=300156165&amp;color=0,0,0&amp;vpa=13&amp;vtp=1"/>
          <p:cNvSpPr/>
          <p:nvPr/>
        </p:nvSpPr>
        <p:spPr>
          <a:xfrm>
            <a:off x="2654967" y="3664648"/>
            <a:ext cx="45402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T_8_BD.20_1#628425a6b?pid=300156165&amp;color=0,0,0&amp;vtp=1&amp;bt=1&amp;bbb=1"/>
          <p:cNvSpPr/>
          <p:nvPr/>
        </p:nvSpPr>
        <p:spPr>
          <a:xfrm>
            <a:off x="612648" y="466344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  <a:tabLst>
                <a:tab pos="8847328" algn="l"/>
              </a:tabLst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电容越大，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电容器容纳的电荷量越多。</a:t>
            </a:r>
            <a:r>
              <a:rPr lang="en-US" altLang="zh-CN" sz="2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3" name="QT_8_AN.21_1#628425a6b.bracket?pid=300156165&amp;color=0,0,0&amp;vpa=14&amp;vtp=1"/>
          <p:cNvSpPr/>
          <p:nvPr/>
        </p:nvSpPr>
        <p:spPr>
          <a:xfrm>
            <a:off x="9597422" y="453009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4" name="QT_8_AS.22_1#628425a6b?pid=300156165&amp;color=0,0,0&amp;vtp=1&amp;bbb=1&amp;hb=1"/>
          <p:cNvSpPr/>
          <p:nvPr/>
        </p:nvSpPr>
        <p:spPr>
          <a:xfrm>
            <a:off x="612648" y="1101153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电容越大，电容器容纳的电荷量不一定越多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，还与两板间电压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QT_8_BD.23_1#f49900246?pid=300156165&amp;color=0,0,0&amp;vtp=1&amp;bbb=1"/>
          <p:cNvSpPr/>
          <p:nvPr/>
        </p:nvSpPr>
        <p:spPr>
          <a:xfrm>
            <a:off x="612648" y="2388743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  <a:tabLst>
                <a:tab pos="8847328" algn="l"/>
              </a:tabLst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同一个电容器的额定电压和击穿电压相等。</a:t>
            </a:r>
            <a:r>
              <a:rPr lang="en-US" altLang="zh-CN" sz="2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6" name="QT_8_AN.24_1#f49900246.bracket?pid=300156165&amp;color=0,0,0&amp;vpa=15&amp;vtp=1"/>
          <p:cNvSpPr/>
          <p:nvPr/>
        </p:nvSpPr>
        <p:spPr>
          <a:xfrm>
            <a:off x="9597422" y="2375408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7" name="QT_8_AS.25_1#f49900246?pid=300156165&amp;color=0,0,0&amp;vtp=1&amp;bbb=1"/>
          <p:cNvSpPr/>
          <p:nvPr/>
        </p:nvSpPr>
        <p:spPr>
          <a:xfrm>
            <a:off x="612648" y="301040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同一个电容器的击穿电压大于额定电压。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26_1#518786217?pid=2847e5ed3&amp;color=0,0,0&amp;vtp=1&amp;bt=1&amp;bbb=1&amp;h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电容器两个极板上带有等量异种电荷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，那么电容器所带的电荷量是指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2800" dirty="0"/>
          </a:p>
        </p:txBody>
      </p:sp>
      <p:sp>
        <p:nvSpPr>
          <p:cNvPr id="3" name="QO_7_AN.27_1#518786217?pid=2847e5ed3&amp;color=0,0,0&amp;vtp=1&amp;bbb=1"/>
          <p:cNvSpPr/>
          <p:nvPr/>
        </p:nvSpPr>
        <p:spPr>
          <a:xfrm>
            <a:off x="612648" y="175501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每个极板所带电荷量的绝对值。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34cd91a7?pid=fc11c07d4&amp;color=0,0,0&amp;vtp=1&amp;bt=1&amp;bbb=1"/>
          <p:cNvSpPr/>
          <p:nvPr/>
        </p:nvSpPr>
        <p:spPr>
          <a:xfrm>
            <a:off x="612648" y="466345"/>
            <a:ext cx="10963656" cy="64636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5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典例精讲</a:t>
            </a:r>
            <a:endParaRPr lang="en-US" altLang="zh-CN" sz="3200" dirty="0"/>
          </a:p>
        </p:txBody>
      </p:sp>
      <p:pic>
        <p:nvPicPr>
          <p:cNvPr id="3" name="QC_6_BD.28_1#d7f6133ca?htil=2&amp;pid=f34cd91a7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86752" y="1185232"/>
            <a:ext cx="2532888" cy="213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8_2#d7f6133ca?htil=2&amp;sp=1&amp;pid=f34cd91a7&amp;color=0,0,0&amp;vtp=1&amp;bbb=1&amp;hb=1&amp;hs=1"/>
              <p:cNvSpPr/>
              <p:nvPr/>
            </p:nvSpPr>
            <p:spPr>
              <a:xfrm>
                <a:off x="612648" y="1166944"/>
                <a:ext cx="8302752" cy="30936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（2024辽宁高一期末</a:t>
                </a:r>
                <a:r>
                  <a:rPr lang="en-US" altLang="zh-CN" sz="2800" b="0" i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如图所示为某次心脏除颤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器的模拟治疗，该心脏除颤器的电容器充电后的电压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4.0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kV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，电容器电容为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，若电容器在一定时间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内放电至两极板间电势差为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0，在此过程中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，共释放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了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0.06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的电荷，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则下列说法正确的是(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6_BD.28_2#d7f6133ca?htil=2&amp;sp=1&amp;pid=f34cd91a7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66944"/>
                <a:ext cx="8302752" cy="3093657"/>
              </a:xfrm>
              <a:prstGeom prst="rect">
                <a:avLst/>
              </a:prstGeom>
              <a:blipFill>
                <a:blip r:embed="rId4"/>
                <a:stretch>
                  <a:fillRect l="-2643" r="-1395" b="-68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AN.29_1#d7f6133ca.bracket?pid=f34cd91a7&amp;color=0,0,0&amp;vpa=16&amp;vtp=1"/>
          <p:cNvSpPr/>
          <p:nvPr/>
        </p:nvSpPr>
        <p:spPr>
          <a:xfrm>
            <a:off x="6909467" y="3699959"/>
            <a:ext cx="515938" cy="5582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BD.30_1#d7f6133ca.choices?pid=f34cd91a7&amp;color=0,0,0&amp;vtp=1&amp;bbb=1&amp;hs=1"/>
              <p:cNvSpPr/>
              <p:nvPr/>
            </p:nvSpPr>
            <p:spPr>
              <a:xfrm>
                <a:off x="612648" y="4262437"/>
                <a:ext cx="10963656" cy="24586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电容器在充电后的电容为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，放电后的电容为0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电容器在放电过程中产生的电流大小是恒定不变的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电容器充电后，单个极板所携带的电荷量为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0.03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电容器两极板之间电势差与电荷量成正比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6_BD.30_1#d7f6133ca.choices?pid=f34cd91a7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262437"/>
                <a:ext cx="10963656" cy="2458657"/>
              </a:xfrm>
              <a:prstGeom prst="rect">
                <a:avLst/>
              </a:prstGeom>
              <a:blipFill>
                <a:blip r:embed="rId5"/>
                <a:stretch>
                  <a:fillRect l="-2002" b="-86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1_1#d7f6133ca?pid=f34cd91a7&amp;color=0,0,0&amp;vtp=1&amp;bt=1&amp;bbb=1&amp;hb=1"/>
              <p:cNvSpPr/>
              <p:nvPr/>
            </p:nvSpPr>
            <p:spPr>
              <a:xfrm>
                <a:off x="612648" y="468000"/>
                <a:ext cx="10963656" cy="38063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电容器在充电后的电容为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，放电后的电容仍为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故A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错误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；电容器在放电过程中，随着两极板间电势差逐渐减小为0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，产生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的电流大小逐渐减小为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0，故B错误；电容器在放电过程中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，共释放了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0.06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的电荷，则电容器充电后，单个极板所携带的电荷量为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0.06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C错误；根据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𝐶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，可知电容器两极板之间电势差与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电荷量成正比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，故D正确。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6_AS.31_1#d7f6133ca?pid=f34cd91a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806317"/>
              </a:xfrm>
              <a:prstGeom prst="rect">
                <a:avLst/>
              </a:prstGeom>
              <a:blipFill>
                <a:blip r:embed="rId3"/>
                <a:stretch>
                  <a:fillRect l="-2002" r="-1669" b="-54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c46426684?pid=f34cd91a7&amp;color=0,0,0&amp;vtp=1&amp;bt=1&amp;bbb=1"/>
              <p:cNvSpPr/>
              <p:nvPr/>
            </p:nvSpPr>
            <p:spPr>
              <a:xfrm>
                <a:off x="612648" y="468000"/>
                <a:ext cx="10963656" cy="1943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总结归纳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.公式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的理解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是电容的定义式，对于某电容器，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∝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，但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不变。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6_BD#c46426684?pid=f34cd91a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943100"/>
              </a:xfrm>
              <a:prstGeom prst="rect">
                <a:avLst/>
              </a:prstGeom>
              <a:blipFill>
                <a:blip r:embed="rId3"/>
                <a:stretch>
                  <a:fillRect l="-2002" b="-59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c46426684?pid=f34cd91a7&amp;color=0,0,0&amp;vtp=1&amp;bt=1&amp;bbb=1&amp;hb=1"/>
              <p:cNvSpPr/>
              <p:nvPr/>
            </p:nvSpPr>
            <p:spPr>
              <a:xfrm>
                <a:off x="612648" y="466344"/>
                <a:ext cx="10963656" cy="31970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2.通过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图像来理解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。如图所示，在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图像中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，直线的斜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率表示电容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为一个极板上所带电荷量的绝对值，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为两极板间</a:t>
                </a:r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的电势差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，可以看出，电容器的电容也可以表示为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，即电容器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的电容在数值上等于两极板间的电压增加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（或减少）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所需要增加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或减少）的电荷量。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6_BD#c46426684?pid=f34cd91a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3197035"/>
              </a:xfrm>
              <a:prstGeom prst="rect">
                <a:avLst/>
              </a:prstGeom>
              <a:blipFill>
                <a:blip r:embed="rId3"/>
                <a:stretch>
                  <a:fillRect l="-2002" r="-556" b="-6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c46426684?pid=f34cd91a7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02352" y="3802634"/>
            <a:ext cx="1984248" cy="179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636137a2c?sp=1&amp;pid=f34cd91a7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p:pic>
        <p:nvPicPr>
          <p:cNvPr id="3" name="QC_7_BD.32_1#b8837d387?htil=3&amp;pid=636137a2c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02309" y="1153541"/>
            <a:ext cx="2441448" cy="16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32_2#b8837d387?htil=3&amp;sp=1&amp;pid=636137a2c&amp;color=0,0,0&amp;vtp=1&amp;bbb=1&amp;hb=1&amp;hs=1"/>
              <p:cNvSpPr/>
              <p:nvPr/>
            </p:nvSpPr>
            <p:spPr>
              <a:xfrm>
                <a:off x="612648" y="1135253"/>
                <a:ext cx="8394192" cy="18490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2800" b="1" i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某一电容器中所带电荷量和两端电压之间的关系图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线如图所示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，如果该电容器两端的电压从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降低到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电容器的电荷量减少了(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7_BD.32_2#b8837d387?htil=3&amp;sp=1&amp;pid=636137a2c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8394192" cy="1849057"/>
              </a:xfrm>
              <a:prstGeom prst="rect">
                <a:avLst/>
              </a:prstGeom>
              <a:blipFill>
                <a:blip r:embed="rId4"/>
                <a:stretch>
                  <a:fillRect l="-2614" b="-115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7_AN.33_1#b8837d387.bracket?pid=636137a2c&amp;color=0,0,0&amp;vpa=17&amp;vtp=1"/>
          <p:cNvSpPr/>
          <p:nvPr/>
        </p:nvSpPr>
        <p:spPr>
          <a:xfrm>
            <a:off x="5587080" y="2417318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7_BD.34_1#b8837d387.choices?pid=636137a2c&amp;color=0,0,0&amp;vtp=1&amp;bbb=1&amp;hs=1"/>
              <p:cNvSpPr/>
              <p:nvPr/>
            </p:nvSpPr>
            <p:spPr>
              <a:xfrm>
                <a:off x="612648" y="3052953"/>
                <a:ext cx="10963656" cy="5552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000"/>
                  </a:lnSpc>
                  <a:tabLst>
                    <a:tab pos="2813939" algn="l"/>
                    <a:tab pos="5589778" algn="l"/>
                    <a:tab pos="8365618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0.02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0.08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0.16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7_BD.34_1#b8837d387.choices?pid=636137a2c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052953"/>
                <a:ext cx="10963656" cy="555244"/>
              </a:xfrm>
              <a:prstGeom prst="rect">
                <a:avLst/>
              </a:prstGeom>
              <a:blipFill>
                <a:blip r:embed="rId5"/>
                <a:stretch>
                  <a:fillRect l="-2002" b="-395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7_AS.35_1#b8837d387?pid=636137a2c&amp;color=0,0,0&amp;vtp=1&amp;bbb=1&amp;hb=1&amp;hs=1"/>
              <p:cNvSpPr/>
              <p:nvPr/>
            </p:nvSpPr>
            <p:spPr>
              <a:xfrm>
                <a:off x="612648" y="3618865"/>
                <a:ext cx="10963656" cy="30443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图像的斜率表示电容器的电容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</a:p>
              <a:p>
                <a:pPr latinLnBrk="1">
                  <a:lnSpc>
                    <a:spcPts val="72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0.2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40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200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，则该电容器两端的电压从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降低到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</a:t>
                </a:r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荷量的减少量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200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40−36</m:t>
                        </m:r>
                      </m:e>
                    </m:d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=0.02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，故A正确，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B、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、D错误。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7" name="QC_7_AS.35_1#b8837d387?pid=636137a2c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618865"/>
                <a:ext cx="10963656" cy="3044317"/>
              </a:xfrm>
              <a:prstGeom prst="rect">
                <a:avLst/>
              </a:prstGeom>
              <a:blipFill>
                <a:blip r:embed="rId6"/>
                <a:stretch>
                  <a:fillRect l="-2002" r="-2836" b="-68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65309696.fixed?pid=2a196d660&amp;color=0,173,163&amp;vtp=1&amp;bbb=1&amp;hb=1"/>
          <p:cNvSpPr/>
          <p:nvPr/>
        </p:nvSpPr>
        <p:spPr>
          <a:xfrm>
            <a:off x="1417320" y="2225040"/>
            <a:ext cx="9363456" cy="115824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4600"/>
              </a:lnSpc>
            </a:pPr>
            <a:r>
              <a:rPr lang="en-US" altLang="zh-CN" sz="38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任务学习二</a:t>
            </a:r>
            <a:r>
              <a:rPr lang="en-US" altLang="zh-CN" sz="38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8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实验：观察电容器的充</a:t>
            </a:r>
            <a:r>
              <a:rPr lang="en-US" altLang="zh-CN" sz="3800" b="1" i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、放电</a:t>
            </a:r>
          </a:p>
          <a:p>
            <a:pPr algn="ctr" latinLnBrk="1">
              <a:lnSpc>
                <a:spcPts val="4600"/>
              </a:lnSpc>
            </a:pPr>
            <a:r>
              <a:rPr lang="en-US" altLang="zh-CN" sz="3800" b="1" i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现象</a:t>
            </a:r>
            <a:endParaRPr lang="en-US" altLang="zh-CN" sz="3800" dirty="0"/>
          </a:p>
        </p:txBody>
      </p:sp>
      <p:sp>
        <p:nvSpPr>
          <p:cNvPr id="3" name="C_4#665309696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6fdd8d35?pid=665309696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新知梳理</a:t>
            </a:r>
            <a:endParaRPr lang="en-US" altLang="zh-CN" sz="3200" dirty="0"/>
          </a:p>
        </p:txBody>
      </p:sp>
      <p:sp>
        <p:nvSpPr>
          <p:cNvPr id="3" name="P_6_BD#3c0fbbb6e?sp=1&amp;pid=06fdd8d35&amp;color=0,0,0&amp;vtp=1&amp;bbb=1"/>
          <p:cNvSpPr/>
          <p:nvPr/>
        </p:nvSpPr>
        <p:spPr>
          <a:xfrm>
            <a:off x="612648" y="1181724"/>
            <a:ext cx="10963656" cy="37921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.实验目的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（1）理解电容器的储能特性及其在电路中的能量转化规律。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（2）知道电容器充、放电过程中，电路中的电流和电容器两端电压的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变化规律。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2.实验器材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strike="noStrike" kern="1200" cap="none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2800" b="0" i="0" u="none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直流电源、单刀双掷开关、平行板电容器、电流表、电压表、电阻。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2a196d660.fixed?pid=ae25ed830&amp;color=0,173,163&amp;vtp=1&amp;bbb=1"/>
          <p:cNvSpPr/>
          <p:nvPr/>
        </p:nvSpPr>
        <p:spPr>
          <a:xfrm>
            <a:off x="877824" y="2660904"/>
            <a:ext cx="10552176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第十章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静电场中的能量</a:t>
            </a:r>
            <a:endParaRPr lang="en-US" altLang="zh-CN" sz="4000" dirty="0"/>
          </a:p>
        </p:txBody>
      </p:sp>
      <p:sp>
        <p:nvSpPr>
          <p:cNvPr id="3" name="C_3#2a196d660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3#2a196d660.fixed?pid=ae25ed830&amp;color=0,173,163&amp;vtp=1&amp;bbb=1"/>
          <p:cNvSpPr/>
          <p:nvPr/>
        </p:nvSpPr>
        <p:spPr>
          <a:xfrm>
            <a:off x="877824" y="3493008"/>
            <a:ext cx="10552176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第4节</a:t>
            </a:r>
            <a:r>
              <a:rPr lang="en-US" altLang="zh-CN" sz="34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电容器的电容</a:t>
            </a:r>
            <a:endParaRPr lang="en-US" altLang="zh-CN" sz="3380" dirty="0"/>
          </a:p>
        </p:txBody>
      </p:sp>
      <p:sp>
        <p:nvSpPr>
          <p:cNvPr id="5" name="C_3_BD#2a196d660.fixed?pid=ae25ed830&amp;color=0,173,163&amp;vtp=1&amp;bbb=1"/>
          <p:cNvSpPr/>
          <p:nvPr/>
        </p:nvSpPr>
        <p:spPr>
          <a:xfrm>
            <a:off x="877824" y="4142232"/>
            <a:ext cx="10552176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第1课时</a:t>
            </a:r>
            <a:r>
              <a:rPr lang="en-US" altLang="zh-CN" sz="34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电容器的电容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3c0fbbb6e?sp=1&amp;pid=06fdd8d35&amp;color=0,0,0&amp;mp=1&amp;vtp=1&amp;bt=1&amp;bbb=1"/>
          <p:cNvSpPr/>
          <p:nvPr/>
        </p:nvSpPr>
        <p:spPr>
          <a:xfrm>
            <a:off x="612648" y="468000"/>
            <a:ext cx="10963656" cy="1215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.实验步骤</a:t>
            </a: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（1）按图连接好电路。</a:t>
            </a:r>
            <a:endParaRPr lang="en-US" altLang="zh-CN" sz="2800" dirty="0"/>
          </a:p>
        </p:txBody>
      </p:sp>
      <p:pic>
        <p:nvPicPr>
          <p:cNvPr id="4" name="P_6_BD#3c0fbbb6e?pid=06fdd8d35&amp;color=0,0,0&amp;m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15968" y="1816740"/>
            <a:ext cx="3566160" cy="179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P_6_BD#3c0fbbb6e?sp=1&amp;pid=06fdd8d35&amp;color=0,0,0&amp;mp=1&amp;vtp=1&amp;bbb=1&amp;hb=1"/>
              <p:cNvSpPr/>
              <p:nvPr/>
            </p:nvSpPr>
            <p:spPr>
              <a:xfrm>
                <a:off x="612648" y="3747140"/>
                <a:ext cx="10963656" cy="2511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（2）把单刀双掷开关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打在上面，开关接1时，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观察电容器的充电现象，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并将结果记录在表格中。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（3）将单刀双掷开关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打在下面，开关接2时，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观察电容器的放电现象，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并将结果记录在表格中。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P_6_BD#3c0fbbb6e?sp=1&amp;pid=06fdd8d35&amp;color=0,0,0&amp;mp=1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747140"/>
                <a:ext cx="10963656" cy="2511235"/>
              </a:xfrm>
              <a:prstGeom prst="rect">
                <a:avLst/>
              </a:prstGeom>
              <a:blipFill>
                <a:blip r:embed="rId4"/>
                <a:stretch>
                  <a:fillRect l="-2002" r="-3838" b="-82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3c0fbbb6e?sp=1&amp;pid=06fdd8d35&amp;color=0,0,0&amp;vtp=1&amp;bt=1&amp;bbb=1"/>
          <p:cNvSpPr/>
          <p:nvPr/>
        </p:nvSpPr>
        <p:spPr>
          <a:xfrm>
            <a:off x="612648" y="466344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（4）在表格中记录好实验结果，关闭电源。</a:t>
            </a:r>
            <a:endParaRPr lang="en-US" altLang="zh-CN" sz="2800" dirty="0"/>
          </a:p>
        </p:txBody>
      </p:sp>
      <p:graphicFrame>
        <p:nvGraphicFramePr>
          <p:cNvPr id="22" name="P_6_BD#3c0fbbb6e?colgroup=5,24&amp;pid=06fdd8d35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80126"/>
              </p:ext>
            </p:extLst>
          </p:nvPr>
        </p:nvGraphicFramePr>
        <p:xfrm>
          <a:off x="612648" y="1164590"/>
          <a:ext cx="10945368" cy="2849946"/>
        </p:xfrm>
        <a:graphic>
          <a:graphicData uri="http://schemas.openxmlformats.org/drawingml/2006/table">
            <a:tbl>
              <a:tblPr/>
              <a:tblGrid>
                <a:gridCol w="2011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10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626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实验项目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实验现象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437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电容器充电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电流表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电流表的读数由大到小最后为零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43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电压表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电压表的读数由小到大，逐渐稳定在某一数值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1437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电容器放电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电流表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电流表的读数由大到小最后为零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143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电压表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电压表的读数由大到小最后为零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3c0fbbb6e?pid=06fdd8d35&amp;color=0,0,0&amp;vtp=1&amp;bt=1&amp;bbb=1"/>
              <p:cNvSpPr/>
              <p:nvPr/>
            </p:nvSpPr>
            <p:spPr>
              <a:xfrm>
                <a:off x="612648" y="468000"/>
                <a:ext cx="10963656" cy="44543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.注意事项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（1）电流表要选用小量程的灵敏电流计。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（2）要选择大容量的电容器。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（3）实验要在干燥的环境中进行。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（4）在做放电实验时，在电路中串联一个电阻，以免烧坏电流表。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（5）数据处理时要注意电流随时间变化的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𝑖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图像中图线与时间轴围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成的面积表示充电或放电的电荷量。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6_BD#3c0fbbb6e?pid=06fdd8d3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454335"/>
              </a:xfrm>
              <a:prstGeom prst="rect">
                <a:avLst/>
              </a:prstGeom>
              <a:blipFill>
                <a:blip r:embed="rId3"/>
                <a:stretch>
                  <a:fillRect l="-2002" r="-556" b="-4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bba5fbf3?pid=665309696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典例精讲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36_1#f525757aa?sp=1&amp;pid=1bba5fbf3&amp;color=0,0,0&amp;vtp=1&amp;bbb=1&amp;hb=1"/>
              <p:cNvSpPr/>
              <p:nvPr/>
            </p:nvSpPr>
            <p:spPr>
              <a:xfrm>
                <a:off x="612648" y="1181724"/>
                <a:ext cx="10963656" cy="12158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（2024河南高二期中）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“观察电容器的充、放电现象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”的实验电路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如图甲所示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为定值电阻，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为电容器，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为单刀双掷开关。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6_BD.36_1#f525757aa?sp=1&amp;pid=1bba5fbf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1215835"/>
              </a:xfrm>
              <a:prstGeom prst="rect">
                <a:avLst/>
              </a:prstGeom>
              <a:blipFill>
                <a:blip r:embed="rId3"/>
                <a:stretch>
                  <a:fillRect l="-2002" b="-17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BD.36_2#f525757aa?iti=1&amp;pid=1bba5fbf3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60520" y="2524760"/>
            <a:ext cx="3867912" cy="1728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6_BD.36_3#f525757aa?iti=1&amp;pid=1bba5fbf3&amp;color=0,0,0&amp;vtp=1"/>
          <p:cNvSpPr/>
          <p:nvPr/>
        </p:nvSpPr>
        <p:spPr>
          <a:xfrm>
            <a:off x="5876195" y="4379976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BD.37_1#1bbcd55fd?pid=f525757aa&amp;color=0,0,0&amp;vtp=1&amp;bt=1&amp;bbb=1&amp;hb=1"/>
              <p:cNvSpPr/>
              <p:nvPr/>
            </p:nvSpPr>
            <p:spPr>
              <a:xfrm>
                <a:off x="612648" y="466344"/>
                <a:ext cx="10963656" cy="18490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接1时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，电容器进行的是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填“充电”或“放电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”）过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。该过程中，可以看到电压表的示数迅速增大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，随后逐渐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填“稳定在某一数值”或“变为零”）。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B_7_BD.37_1#1bbcd55fd?pid=f525757a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1849057"/>
              </a:xfrm>
              <a:prstGeom prst="rect">
                <a:avLst/>
              </a:prstGeom>
              <a:blipFill>
                <a:blip r:embed="rId3"/>
                <a:stretch>
                  <a:fillRect l="-2002" r="-612" b="-115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AN.38_1#1bbcd55fd.blank?pid=f525757aa&amp;color=0,0,0&amp;vpa=18&amp;vtp=1&amp;bbb=1"/>
          <p:cNvSpPr/>
          <p:nvPr/>
        </p:nvSpPr>
        <p:spPr>
          <a:xfrm>
            <a:off x="6488780" y="43586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充电</a:t>
            </a:r>
            <a:endParaRPr lang="en-US" altLang="zh-CN" sz="2800" dirty="0"/>
          </a:p>
        </p:txBody>
      </p:sp>
      <p:sp>
        <p:nvSpPr>
          <p:cNvPr id="4" name="QB_7_AN.39_1#1bbcd55fd.blank?pid=f525757aa&amp;color=0,0,0&amp;vpa=19&amp;vtp=1&amp;bbb=1&amp;hb=1"/>
          <p:cNvSpPr/>
          <p:nvPr/>
        </p:nvSpPr>
        <p:spPr>
          <a:xfrm>
            <a:off x="612648" y="1083564"/>
            <a:ext cx="10963656" cy="1207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稳定在某一数值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7_AS.40_1#1bbcd55fd?pid=f525757aa&amp;color=0,0,0&amp;vtp=1&amp;bbb=1&amp;hb=1"/>
              <p:cNvSpPr/>
              <p:nvPr/>
            </p:nvSpPr>
            <p:spPr>
              <a:xfrm>
                <a:off x="612648" y="2324100"/>
                <a:ext cx="10963656" cy="2511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与1端闭合，电源给电容器充电。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电容器在充电过程中，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电压表的示数迅速增大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，当电容器所容纳的电荷量达到最大值后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，充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电过程结束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，随着电容器所带电荷量趋于稳定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，电压表示数也将稳定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在某一数值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B_7_AS.40_1#1bbcd55fd?pid=f525757a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324100"/>
                <a:ext cx="10963656" cy="2511235"/>
              </a:xfrm>
              <a:prstGeom prst="rect">
                <a:avLst/>
              </a:prstGeom>
              <a:blipFill>
                <a:blip r:embed="rId4"/>
                <a:stretch>
                  <a:fillRect l="-2002" r="-2781" b="-84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7_BD.41_1#8e01892c1?iti=2&amp;htil=4&amp;pid=f525757aa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08997" y="486287"/>
            <a:ext cx="3108960" cy="2404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7_BD.41_2#8e01892c1?iti=2&amp;htil=4&amp;pid=f525757aa&amp;color=0,0,0&amp;vtp=1"/>
          <p:cNvSpPr/>
          <p:nvPr/>
        </p:nvSpPr>
        <p:spPr>
          <a:xfrm>
            <a:off x="9745196" y="3018159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乙</a:t>
            </a:r>
            <a:endParaRPr lang="en-US" altLang="zh-CN" sz="2800" dirty="0"/>
          </a:p>
        </p:txBody>
      </p:sp>
      <p:sp>
        <p:nvSpPr>
          <p:cNvPr id="4" name="QB_7_BD.41_3#8e01892c1?htil=4&amp;sp=1&amp;pid=f525757aa&amp;color=0,0,0&amp;vtp=1&amp;bt=1&amp;bbb=1&amp;hb=1"/>
          <p:cNvSpPr/>
          <p:nvPr/>
        </p:nvSpPr>
        <p:spPr>
          <a:xfrm>
            <a:off x="612648" y="468000"/>
            <a:ext cx="7726680" cy="25109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给充电完毕的电容器放电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，记录电流随时间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的变化情况如图乙所示，图像与时间轴所围面积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等于充电完成后电容器上的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填“电压”或“电荷量”）。</a:t>
            </a:r>
            <a:endParaRPr lang="en-US" altLang="zh-CN" sz="2800" dirty="0"/>
          </a:p>
        </p:txBody>
      </p:sp>
      <p:sp>
        <p:nvSpPr>
          <p:cNvPr id="5" name="QB_7_AN.42_1#8e01892c1.blank?pid=f525757aa&amp;color=0,0,0&amp;vpa=20&amp;vtp=1&amp;bbb=1"/>
          <p:cNvSpPr/>
          <p:nvPr/>
        </p:nvSpPr>
        <p:spPr>
          <a:xfrm>
            <a:off x="4890166" y="1732920"/>
            <a:ext cx="1330325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电荷量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7_AS.43_1#8e01892c1?htil=4&amp;pid=f525757aa&amp;color=0,0,0&amp;vtp=1&amp;bbb=1&amp;hb=1"/>
              <p:cNvSpPr/>
              <p:nvPr/>
            </p:nvSpPr>
            <p:spPr>
              <a:xfrm>
                <a:off x="612648" y="2972439"/>
                <a:ext cx="7726680" cy="12158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图像中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，图线与横轴所围面积等于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充电完成后电容器上的电荷量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B_7_AS.43_1#8e01892c1?htil=4&amp;pid=f525757a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972439"/>
                <a:ext cx="7726680" cy="1215835"/>
              </a:xfrm>
              <a:prstGeom prst="rect">
                <a:avLst/>
              </a:prstGeom>
              <a:blipFill>
                <a:blip r:embed="rId4"/>
                <a:stretch>
                  <a:fillRect l="-2841" b="-17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2e12ec489?sp=1&amp;pid=1bba5fbf3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p:pic>
        <p:nvPicPr>
          <p:cNvPr id="3" name="QO_7_BD.44_1#53b4ea35d?htil=5&amp;pid=2e12ec489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01810" y="1153541"/>
            <a:ext cx="3145536" cy="204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7_BD.44_2#53b4ea35d?htil=5&amp;sp=1&amp;pid=2e12ec489&amp;color=0,0,0&amp;vtp=1&amp;bbb=1&amp;hb=1"/>
          <p:cNvSpPr/>
          <p:nvPr/>
        </p:nvSpPr>
        <p:spPr>
          <a:xfrm>
            <a:off x="612648" y="1135253"/>
            <a:ext cx="7690104" cy="18635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（2023山东烟台期末）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由直流电源、电阻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、电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容器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、电流表、电压表以及单刀双掷开关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，组装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成如图所示的实验电路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8_BD.45_1#8bb806067?pid=53b4ea35d&amp;color=0,0,0&amp;vtp=1&amp;bt=1&amp;bbb=1&amp;hb=1"/>
              <p:cNvSpPr/>
              <p:nvPr/>
            </p:nvSpPr>
            <p:spPr>
              <a:xfrm>
                <a:off x="612648" y="466345"/>
                <a:ext cx="10963656" cy="2511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把开关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接1，此时给电容器充电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，电容器的上极板带上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选填“正”或“负”）电荷，在该过程中，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可以看到电流表指针会偏转，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电压表示数逐渐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选填“变大”“变小”或“不变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”），当电压表示数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稳定时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，极板上的电荷量稳定，充电结束。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B_8_BD.45_1#8bb806067?pid=53b4ea35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5"/>
                <a:ext cx="10963656" cy="2511235"/>
              </a:xfrm>
              <a:prstGeom prst="rect">
                <a:avLst/>
              </a:prstGeom>
              <a:blipFill>
                <a:blip r:embed="rId3"/>
                <a:stretch>
                  <a:fillRect l="-2002" r="-1502" b="-85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8_AN.46_1#8bb806067.blank?pid=53b4ea35d&amp;color=0,0,0&amp;vpa=21&amp;vtp=1"/>
          <p:cNvSpPr/>
          <p:nvPr/>
        </p:nvSpPr>
        <p:spPr>
          <a:xfrm>
            <a:off x="10044780" y="435865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正</a:t>
            </a:r>
            <a:endParaRPr lang="en-US" altLang="zh-CN" sz="2800" dirty="0"/>
          </a:p>
        </p:txBody>
      </p:sp>
      <p:sp>
        <p:nvSpPr>
          <p:cNvPr id="4" name="QB_8_AN.47_1#8bb806067.blank?pid=53b4ea35d&amp;color=0,0,0&amp;vpa=22&amp;vtp=1&amp;bbb=1"/>
          <p:cNvSpPr/>
          <p:nvPr/>
        </p:nvSpPr>
        <p:spPr>
          <a:xfrm>
            <a:off x="3112167" y="1731265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变大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8_AS.48_1#8bb806067?pid=53b4ea35d&amp;color=0,0,0&amp;vtp=1&amp;bbb=1&amp;hb=1"/>
              <p:cNvSpPr/>
              <p:nvPr/>
            </p:nvSpPr>
            <p:spPr>
              <a:xfrm>
                <a:off x="612648" y="2959100"/>
                <a:ext cx="10963656" cy="1295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把开关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接1，此时给电容器充电，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电容器的上极板带上正电荷。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在充电过程中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可知随着电荷量的增加，电压表示数逐渐变大。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B_8_AS.48_1#8bb806067?pid=53b4ea35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959100"/>
                <a:ext cx="10963656" cy="1295400"/>
              </a:xfrm>
              <a:prstGeom prst="rect">
                <a:avLst/>
              </a:prstGeom>
              <a:blipFill>
                <a:blip r:embed="rId4"/>
                <a:stretch>
                  <a:fillRect l="-2002" r="-7063" b="-93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8_BD.49_1#82a01d1f0?pid=53b4ea35d&amp;color=0,0,0&amp;vtp=1&amp;bt=1&amp;bbb=1&amp;hb=1"/>
              <p:cNvSpPr/>
              <p:nvPr/>
            </p:nvSpPr>
            <p:spPr>
              <a:xfrm>
                <a:off x="612648" y="468000"/>
                <a:ext cx="10963656" cy="25109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把开关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接2，此时电容器放电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。在放电过程中可以看到电压表的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示数逐渐减小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，直至变为零。在这一过程中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，极板间的电场强度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选填“变大”“变小”或“不变”），定值电阻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中有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选填“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流向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”或“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流向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”）方向的电流。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8_BD.49_1#82a01d1f0?pid=53b4ea35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510917"/>
              </a:xfrm>
              <a:prstGeom prst="rect">
                <a:avLst/>
              </a:prstGeom>
              <a:blipFill>
                <a:blip r:embed="rId3"/>
                <a:stretch>
                  <a:fillRect l="-2002" r="-612" b="-82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8_AN.50_1#82a01d1f0.blank?pid=53b4ea35d&amp;color=0,0,0&amp;vpa=23&amp;vtp=1&amp;bbb=1"/>
          <p:cNvSpPr/>
          <p:nvPr/>
        </p:nvSpPr>
        <p:spPr>
          <a:xfrm>
            <a:off x="10490867" y="1085220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变小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8_AN.51_1#82a01d1f0.blank?pid=53b4ea35d&amp;color=0,0,0&amp;vpa=24&amp;vtp=1&amp;bbb=1"/>
              <p:cNvSpPr/>
              <p:nvPr/>
            </p:nvSpPr>
            <p:spPr>
              <a:xfrm>
                <a:off x="8204963" y="1852808"/>
                <a:ext cx="1936750" cy="41852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𝒂</m:t>
                    </m:r>
                  </m:oMath>
                </a14:m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经</a:t>
                </a: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𝑹</m:t>
                    </m:r>
                  </m:oMath>
                </a14:m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流向</a:t>
                </a: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𝒃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8_AN.51_1#82a01d1f0.blank?pid=53b4ea35d&amp;color=0,0,0&amp;vpa=2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4963" y="1852808"/>
                <a:ext cx="1936750" cy="418529"/>
              </a:xfrm>
              <a:prstGeom prst="rect">
                <a:avLst/>
              </a:prstGeom>
              <a:blipFill>
                <a:blip r:embed="rId4"/>
                <a:stretch>
                  <a:fillRect t="-31884" b="-463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8_AS.52_1#82a01d1f0?pid=53b4ea35d&amp;color=0,0,0&amp;vtp=1&amp;bbb=1&amp;hb=1"/>
              <p:cNvSpPr/>
              <p:nvPr/>
            </p:nvSpPr>
            <p:spPr>
              <a:xfrm>
                <a:off x="612648" y="2968884"/>
                <a:ext cx="10963656" cy="18635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在放电过程中，极板上电荷量减小，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则极板间的电场强度变小。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电容器放电过程中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，电流从正极板流向负极板，定值电阻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中有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流向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方向的电流。</a:t>
                </a:r>
                <a:endParaRPr lang="en-US" altLang="zh-CN" sz="2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QB_8_AS.52_1#82a01d1f0?pid=53b4ea35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968884"/>
                <a:ext cx="10963656" cy="1863535"/>
              </a:xfrm>
              <a:prstGeom prst="rect">
                <a:avLst/>
              </a:prstGeom>
              <a:blipFill>
                <a:blip r:embed="rId5"/>
                <a:stretch>
                  <a:fillRect l="-2002" r="-2781" b="-114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53_1#a461b6c69?sp=1&amp;pid=2e12ec489&amp;color=0,0,0&amp;vtp=1&amp;bt=1&amp;bbb=1&amp;h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（2024山东青岛高一期末</a:t>
            </a:r>
            <a:r>
              <a:rPr lang="en-US" altLang="zh-CN" sz="2800" b="0" i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某学校兴趣小组利用电流传感器观察电容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器的充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、放电现象，设计电路如图甲所示。</a:t>
            </a:r>
            <a:endParaRPr lang="en-US" altLang="zh-CN" sz="2800" dirty="0"/>
          </a:p>
        </p:txBody>
      </p:sp>
      <p:pic>
        <p:nvPicPr>
          <p:cNvPr id="3" name="QO_7_BD.53_3#a461b6c69?iti=3&amp;htil=1&amp;pid=2e12ec489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81328" y="2584836"/>
            <a:ext cx="3749040" cy="3118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7_BD.53_4#a461b6c69?iti=4&amp;htil=1&amp;pid=2e12ec489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6600" y="1816740"/>
            <a:ext cx="3502152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7_BD.53_5#a461b6c69?iti=3&amp;htil=1&amp;pid=2e12ec489&amp;color=0,0,0&amp;vtp=1"/>
          <p:cNvSpPr/>
          <p:nvPr/>
        </p:nvSpPr>
        <p:spPr>
          <a:xfrm>
            <a:off x="3137567" y="5829940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</a:t>
            </a:r>
            <a:endParaRPr lang="en-US" altLang="zh-CN" sz="2800" dirty="0"/>
          </a:p>
        </p:txBody>
      </p:sp>
      <p:sp>
        <p:nvSpPr>
          <p:cNvPr id="6" name="QO_7_BD.53_6#a461b6c69?iti=4&amp;htil=1&amp;pid=2e12ec489&amp;color=0,0,0&amp;vtp=1"/>
          <p:cNvSpPr/>
          <p:nvPr/>
        </p:nvSpPr>
        <p:spPr>
          <a:xfrm>
            <a:off x="8619395" y="5829940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乙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0990ccae8?pid=2a196d660&amp;color=0,0,0&amp;vtp=1&amp;bt=1&amp;bbb=1&amp;hb=1"/>
          <p:cNvSpPr/>
          <p:nvPr/>
        </p:nvSpPr>
        <p:spPr>
          <a:xfrm>
            <a:off x="612648" y="468000"/>
            <a:ext cx="10963656" cy="25109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课时学习素养目标：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知道什么是电容器及电容器的主要构造。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物理观念）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.理解电容的概念及其定义式。（物理观念）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.观察电容器充、放电现象，了解其能量转化情况。（科学探究）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8_BD.54_1#a13350b25?pid=a461b6c69&amp;color=0,0,0&amp;vtp=1&amp;bt=1&amp;bbb=1&amp;hb=1"/>
              <p:cNvSpPr/>
              <p:nvPr/>
            </p:nvSpPr>
            <p:spPr>
              <a:xfrm>
                <a:off x="612648" y="468000"/>
                <a:ext cx="10963656" cy="31589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断开，将开关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与端点2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连接时电源短时间内对电容器完成充电，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充电后电容器右极板带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（选填“正”或“负”）；然后将开关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连接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端点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1，电容器通过电阻放电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，计算机记录下电流传感器中电流随时间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的变化关系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。如图乙是计算机输出的电容器充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、放电过程电流随时间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变化的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图像；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B_8_BD.54_1#a13350b25?pid=a461b6c6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158935"/>
              </a:xfrm>
              <a:prstGeom prst="rect">
                <a:avLst/>
              </a:prstGeom>
              <a:blipFill>
                <a:blip r:embed="rId3"/>
                <a:stretch>
                  <a:fillRect l="-2002" r="-2670" b="-65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8_AN.55_1#a13350b25.blank?pid=a461b6c69&amp;color=0,0,0&amp;vpa=25&amp;vtp=1"/>
          <p:cNvSpPr/>
          <p:nvPr/>
        </p:nvSpPr>
        <p:spPr>
          <a:xfrm>
            <a:off x="4178966" y="1085220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负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8_AS.56_1#a13350b25?pid=a461b6c69&amp;color=0,0,0&amp;vtp=1&amp;bbb=1&amp;hb=1"/>
              <p:cNvSpPr/>
              <p:nvPr/>
            </p:nvSpPr>
            <p:spPr>
              <a:xfrm>
                <a:off x="612648" y="3603883"/>
                <a:ext cx="10963656" cy="12158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由图可知开关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与端点2连接时，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电容器右极板与电源负极连接，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充电后电容器右极板带负电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B_8_AS.56_1#a13350b25?pid=a461b6c6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603883"/>
                <a:ext cx="10963656" cy="1215835"/>
              </a:xfrm>
              <a:prstGeom prst="rect">
                <a:avLst/>
              </a:prstGeom>
              <a:blipFill>
                <a:blip r:embed="rId4"/>
                <a:stretch>
                  <a:fillRect l="-2002" r="-2781" b="-17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8_BD.57_1#ac199ea70?pid=a461b6c69&amp;color=0,0,0&amp;vtp=1&amp;bt=1&amp;bbb=1&amp;hb=1"/>
              <p:cNvSpPr/>
              <p:nvPr/>
            </p:nvSpPr>
            <p:spPr>
              <a:xfrm>
                <a:off x="612648" y="466344"/>
                <a:ext cx="10963656" cy="12013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图像估算电容器在充电结束时储存的电荷量为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（结果保留两位有效数字）；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8_BD.57_1#ac199ea70?pid=a461b6c6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1201357"/>
              </a:xfrm>
              <a:prstGeom prst="rect">
                <a:avLst/>
              </a:prstGeom>
              <a:blipFill>
                <a:blip r:embed="rId3"/>
                <a:stretch>
                  <a:fillRect l="-2002" r="-723" b="-177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8_AN.58_1#ac199ea70.blank?pid=a461b6c69&amp;color=0,0,0&amp;vpa=26&amp;vtp=1&amp;bbb=1&amp;hb=1"/>
              <p:cNvSpPr/>
              <p:nvPr/>
            </p:nvSpPr>
            <p:spPr>
              <a:xfrm>
                <a:off x="612648" y="428244"/>
                <a:ext cx="10963656" cy="1212469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5094"/>
                  </a:lnSpc>
                </a:pPr>
                <a:r>
                  <a:rPr lang="en-US" altLang="zh-CN" sz="2800" b="1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KaiTi" pitchFamily="34" charset="-122"/>
                    <a:cs typeface="Times New Roman" pitchFamily="34" charset="-120"/>
                  </a:rPr>
                  <a:t>                                                      </a:t>
                </a: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8_AN.58_1#ac199ea70.blank?pid=a461b6c69&amp;color=0,0,0&amp;vpa=2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28244"/>
                <a:ext cx="10963656" cy="121246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8_AS.59_1#ac199ea70?pid=a461b6c69&amp;color=0,0,0&amp;vtp=1&amp;bbb=1&amp;hb=1"/>
              <p:cNvSpPr/>
              <p:nvPr/>
            </p:nvSpPr>
            <p:spPr>
              <a:xfrm>
                <a:off x="612648" y="1670685"/>
                <a:ext cx="10963656" cy="18534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图线与横轴所围的面积表示电容器存储的电荷量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，一小格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=0.05×</m:t>
                    </m:r>
                    <m:sSup>
                      <m:sSup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×0.5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=2.5×</m:t>
                    </m:r>
                    <m:sSup>
                      <m:sSup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，总共约为19格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电容器在储存的电荷量为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=19×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≈4.8×</m:t>
                    </m:r>
                    <m:sSup>
                      <m:sSup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QB_8_AS.59_1#ac199ea70?pid=a461b6c6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70685"/>
                <a:ext cx="10963656" cy="1853438"/>
              </a:xfrm>
              <a:prstGeom prst="rect">
                <a:avLst/>
              </a:prstGeom>
              <a:blipFill>
                <a:blip r:embed="rId5"/>
                <a:stretch>
                  <a:fillRect l="-2002" r="-1335" b="-115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8_BD.60_1#021cbd087?pid=a461b6c69&amp;color=0,0,0&amp;vtp=1&amp;bt=1&amp;bbb=1&amp;hb=1"/>
              <p:cNvSpPr/>
              <p:nvPr/>
            </p:nvSpPr>
            <p:spPr>
              <a:xfrm>
                <a:off x="612648" y="466344"/>
                <a:ext cx="10963656" cy="12158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已知直流电源的电压为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，则电容器的电容为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结果保留一位有效数字）；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8_BD.60_1#021cbd087?pid=a461b6c6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1215835"/>
              </a:xfrm>
              <a:prstGeom prst="rect">
                <a:avLst/>
              </a:prstGeom>
              <a:blipFill>
                <a:blip r:embed="rId3"/>
                <a:stretch>
                  <a:fillRect l="-2002" b="-17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8_AN.61_1#021cbd087.blank?pid=a461b6c69&amp;color=0,0,0&amp;vpa=27&amp;vtp=1&amp;bbb=1"/>
              <p:cNvSpPr/>
              <p:nvPr/>
            </p:nvSpPr>
            <p:spPr>
              <a:xfrm>
                <a:off x="8769224" y="539813"/>
                <a:ext cx="1590358" cy="4314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8_AN.61_1#021cbd087.blank?pid=a461b6c69&amp;color=0,0,0&amp;vpa=2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9224" y="539813"/>
                <a:ext cx="1590358" cy="4314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8_AS.62_1#021cbd087?pid=a461b6c69&amp;color=0,0,0&amp;vtp=1&amp;bbb=1&amp;hb=1"/>
              <p:cNvSpPr/>
              <p:nvPr/>
            </p:nvSpPr>
            <p:spPr>
              <a:xfrm>
                <a:off x="612648" y="1689100"/>
                <a:ext cx="10963656" cy="1295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已知直流电源的电压为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，则电容器的电容为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den>
                    </m:f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≈8×</m:t>
                    </m:r>
                    <m:sSup>
                      <m:sSup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QB_8_AS.62_1#021cbd087?pid=a461b6c6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89100"/>
                <a:ext cx="10963656" cy="1295400"/>
              </a:xfrm>
              <a:prstGeom prst="rect">
                <a:avLst/>
              </a:prstGeom>
              <a:blipFill>
                <a:blip r:embed="rId5"/>
                <a:stretch>
                  <a:fillRect l="-2002" b="-93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8_BD.63_1#3b3304a59?pid=a461b6c69&amp;color=0,0,0&amp;vtp=1&amp;bt=1&amp;bbb=1&amp;hb=1"/>
              <p:cNvSpPr/>
              <p:nvPr/>
            </p:nvSpPr>
            <p:spPr>
              <a:xfrm>
                <a:off x="612648" y="468000"/>
                <a:ext cx="10963656" cy="18490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如果不改变电路的其他参数，闭合开关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，重复上述实验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，则充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电时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图线与横轴所围的面积将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选填“变大”“不变”或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“变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小”），充电时间将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选填“变长”“不变”或“变短”）。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B_8_BD.63_1#3b3304a59?pid=a461b6c6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849057"/>
              </a:xfrm>
              <a:prstGeom prst="rect">
                <a:avLst/>
              </a:prstGeom>
              <a:blipFill>
                <a:blip r:embed="rId3"/>
                <a:stretch>
                  <a:fillRect l="-2002" b="-115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8_AN.64_1#3b3304a59.blank?pid=a461b6c69&amp;color=0,0,0&amp;vpa=28&amp;vtp=1&amp;bbb=1"/>
          <p:cNvSpPr/>
          <p:nvPr/>
        </p:nvSpPr>
        <p:spPr>
          <a:xfrm>
            <a:off x="5963507" y="1085220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不变</a:t>
            </a:r>
            <a:endParaRPr lang="en-US" altLang="zh-CN" sz="2800" dirty="0"/>
          </a:p>
        </p:txBody>
      </p:sp>
      <p:sp>
        <p:nvSpPr>
          <p:cNvPr id="4" name="QB_8_AN.65_1#3b3304a59.blank?pid=a461b6c69&amp;color=0,0,0&amp;vpa=29&amp;vtp=1&amp;bbb=1"/>
          <p:cNvSpPr/>
          <p:nvPr/>
        </p:nvSpPr>
        <p:spPr>
          <a:xfrm>
            <a:off x="3624930" y="1711965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变短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8_AS.66_1#3b3304a59?pid=a461b6c69&amp;color=0,0,0&amp;vtp=1&amp;bbb=1&amp;hb=1"/>
              <p:cNvSpPr/>
              <p:nvPr/>
            </p:nvSpPr>
            <p:spPr>
              <a:xfrm>
                <a:off x="612648" y="2394272"/>
                <a:ext cx="10963656" cy="18635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由于电容器存储的电荷量不变，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如果不改变电路的其他参数，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闭合开关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，重复上述实验，则充电时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图线与横轴所围成的面积将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不变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。闭合开关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，电容器充电电流变大，充电时间将变短。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B_8_AS.66_1#3b3304a59?pid=a461b6c6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394272"/>
                <a:ext cx="10963656" cy="1863535"/>
              </a:xfrm>
              <a:prstGeom prst="rect">
                <a:avLst/>
              </a:prstGeom>
              <a:blipFill>
                <a:blip r:embed="rId4"/>
                <a:stretch>
                  <a:fillRect l="-2002" r="-1168" b="-114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fc11c07d4?lid=fc11c07d4&amp;cid=fc11c07d4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824" y="2468880"/>
            <a:ext cx="429768" cy="429768"/>
          </a:xfrm>
          <a:prstGeom prst="rect">
            <a:avLst/>
          </a:prstGeom>
        </p:spPr>
      </p:pic>
      <p:sp>
        <p:nvSpPr>
          <p:cNvPr id="3" name="C_1#目录1:fc11c07d4?lid=fc11c07d4&amp;cid=fc11c07d4&amp;vtp=1&amp;bt=1&amp;bbb=1">
            <a:hlinkClick r:id="rId3" action="ppaction://hlinksldjump"/>
          </p:cNvPr>
          <p:cNvSpPr/>
          <p:nvPr/>
        </p:nvSpPr>
        <p:spPr>
          <a:xfrm>
            <a:off x="3675888" y="2432304"/>
            <a:ext cx="81015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72000" algn="l" latinLnBrk="1">
              <a:lnSpc>
                <a:spcPts val="3800"/>
              </a:lnSpc>
            </a:pPr>
            <a:r>
              <a:rPr lang="en-US" altLang="zh-CN" sz="30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任务学习一</a:t>
            </a:r>
            <a:r>
              <a:rPr lang="en-US" altLang="zh-CN" sz="30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电容器</a:t>
            </a:r>
            <a:r>
              <a:rPr lang="en-US" altLang="zh-CN" sz="30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电容</a:t>
            </a:r>
            <a:endParaRPr lang="en-US" altLang="zh-CN" sz="3000" dirty="0"/>
          </a:p>
        </p:txBody>
      </p:sp>
      <p:pic>
        <p:nvPicPr>
          <p:cNvPr id="4" name="C_1#目录1:fc11c07d4?lid=665309696&amp;cid=665309696&amp;vtp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824" y="3401568"/>
            <a:ext cx="429768" cy="429768"/>
          </a:xfrm>
          <a:prstGeom prst="rect">
            <a:avLst/>
          </a:prstGeom>
        </p:spPr>
      </p:pic>
      <p:sp>
        <p:nvSpPr>
          <p:cNvPr id="5" name="C_1#目录1:fc11c07d4?lid=665309696&amp;cid=665309696&amp;vtp=1&amp;bbb=1">
            <a:hlinkClick r:id="rId5" action="ppaction://hlinksldjump"/>
          </p:cNvPr>
          <p:cNvSpPr/>
          <p:nvPr/>
        </p:nvSpPr>
        <p:spPr>
          <a:xfrm>
            <a:off x="3675888" y="3364992"/>
            <a:ext cx="81015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72000" algn="l" latinLnBrk="1">
              <a:lnSpc>
                <a:spcPts val="3800"/>
              </a:lnSpc>
            </a:pPr>
            <a:r>
              <a:rPr lang="en-US" altLang="zh-CN" sz="30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任务学习二</a:t>
            </a:r>
            <a:r>
              <a:rPr lang="en-US" altLang="zh-CN" sz="30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实验：观察电容器的充、放电现象</a:t>
            </a:r>
            <a:endParaRPr lang="en-US" altLang="zh-CN" sz="30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c11c07d4.fixed?pid=2a196d660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任务学习一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电容器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电容</a:t>
            </a:r>
            <a:endParaRPr lang="en-US" altLang="zh-CN" sz="4000" dirty="0"/>
          </a:p>
        </p:txBody>
      </p:sp>
      <p:sp>
        <p:nvSpPr>
          <p:cNvPr id="3" name="C_4#fc11c07d4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_1#7e516eced?pid=fc11c07d4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如图所示是两种储存电荷的“容器”——电容器。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莱顿瓶是一个内、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外壁分别贴有锡箔的玻璃瓶。纸质电容器是由两层导电纸和隔开它们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的绝缘纸组成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。它们的构造有什么共同点？</a:t>
            </a:r>
            <a:endParaRPr lang="en-US" altLang="zh-CN" sz="2800" dirty="0"/>
          </a:p>
        </p:txBody>
      </p:sp>
      <p:pic>
        <p:nvPicPr>
          <p:cNvPr id="3" name="QO_5_BD.1_3#7e516eced?htil=1&amp;pid=fc11c07d4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34440" y="2451740"/>
            <a:ext cx="4251960" cy="278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5_BD.1_4#7e516eced?htil=1&amp;pid=fc11c07d4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33488" y="2524892"/>
            <a:ext cx="3008376" cy="2715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5_AN.2_1#7e516eced?pid=fc11c07d4&amp;color=0,0,0&amp;vtp=1&amp;bbb=1"/>
          <p:cNvSpPr/>
          <p:nvPr/>
        </p:nvSpPr>
        <p:spPr>
          <a:xfrm>
            <a:off x="612648" y="5372740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都是由两个彼此绝缘又相互靠近的导体组成。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0a2b270e?pid=fc11c07d4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新知梳理</a:t>
            </a:r>
            <a:endParaRPr lang="en-US" altLang="zh-CN" sz="3200" dirty="0"/>
          </a:p>
        </p:txBody>
      </p:sp>
      <p:sp>
        <p:nvSpPr>
          <p:cNvPr id="3" name="P_6_BD#366bc401f?sp=1&amp;pid=70a2b270e&amp;color=0,0,0&amp;vtp=1&amp;bbb=1"/>
          <p:cNvSpPr/>
          <p:nvPr/>
        </p:nvSpPr>
        <p:spPr>
          <a:xfrm>
            <a:off x="612648" y="1181724"/>
            <a:ext cx="10963656" cy="25112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.电容器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（1）任何两个彼此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又相距很近的导体，都可以看成一个电容器。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（2）平行板电容器：两个相距很近的平行金属板中间夹上一层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物质（电介质）组成的电容器。</a:t>
            </a:r>
            <a:endParaRPr lang="en-US" altLang="zh-CN" sz="2800" dirty="0"/>
          </a:p>
        </p:txBody>
      </p:sp>
      <p:sp>
        <p:nvSpPr>
          <p:cNvPr id="6" name="P_6_AN.3_1#366bc401f.blank?pid=70a2b270e&amp;color=0,0,0&amp;vpa=1&amp;vtp=1&amp;bbb=1"/>
          <p:cNvSpPr/>
          <p:nvPr/>
        </p:nvSpPr>
        <p:spPr>
          <a:xfrm>
            <a:off x="3645566" y="17989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绝缘</a:t>
            </a:r>
            <a:endParaRPr lang="en-US" altLang="zh-CN" sz="2800" dirty="0"/>
          </a:p>
        </p:txBody>
      </p:sp>
      <p:sp>
        <p:nvSpPr>
          <p:cNvPr id="7" name="P_6_AN.4_1#366bc401f.blank?pid=70a2b270e&amp;color=0,0,0&amp;vpa=2&amp;vtp=1&amp;bbb=1"/>
          <p:cNvSpPr/>
          <p:nvPr/>
        </p:nvSpPr>
        <p:spPr>
          <a:xfrm>
            <a:off x="10401967" y="24466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绝缘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366bc401f?sp=1&amp;pid=70a2b270e&amp;color=0,0,0&amp;vtp=1&amp;bt=1&amp;bbb=1"/>
              <p:cNvSpPr/>
              <p:nvPr/>
            </p:nvSpPr>
            <p:spPr>
              <a:xfrm>
                <a:off x="612648" y="468000"/>
                <a:ext cx="10963656" cy="44398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.电容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（1）定义：电容器所带的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与电容器两极板之间的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之比。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（2）定义式：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（3）单位：在国际单位制中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，电容的单位是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，简称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，符号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实际中常用的单位还有微法</a:t>
                </a:r>
                <a14:m>
                  <m:oMath xmlns:m="http://schemas.openxmlformats.org/officeDocument/2006/math">
                    <m:d>
                      <m:d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𝜇</m:t>
                        </m:r>
                        <m:r>
                          <m:rPr>
                            <m:sty m:val="p"/>
                          </m:rP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F</m:t>
                        </m:r>
                      </m:e>
                    </m:d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和皮法</a:t>
                </a:r>
                <a14:m>
                  <m:oMath xmlns:m="http://schemas.openxmlformats.org/officeDocument/2006/math">
                    <m:d>
                      <m:d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pF</m:t>
                        </m:r>
                      </m:e>
                    </m:d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，它们与法拉的关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49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系是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𝑝𝐹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−12</m:t>
                        </m:r>
                      </m:sup>
                    </m:sSup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P_6_BD#366bc401f?sp=1&amp;pid=70a2b270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439857"/>
              </a:xfrm>
              <a:prstGeom prst="rect">
                <a:avLst/>
              </a:prstGeom>
              <a:blipFill>
                <a:blip r:embed="rId3"/>
                <a:stretch>
                  <a:fillRect l="-2002" r="-612" b="-48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6_AN.5_1#366bc401f.blank?pid=70a2b270e&amp;color=0,0,0&amp;vpa=3&amp;vtp=1&amp;bbb=1"/>
              <p:cNvSpPr/>
              <p:nvPr/>
            </p:nvSpPr>
            <p:spPr>
              <a:xfrm>
                <a:off x="4751260" y="1205109"/>
                <a:ext cx="1512888" cy="41852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6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电荷量</a:t>
                </a: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𝑸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P_6_AN.5_1#366bc401f.blank?pid=70a2b270e&amp;color=0,0,0&amp;vpa=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1260" y="1205109"/>
                <a:ext cx="1512888" cy="418529"/>
              </a:xfrm>
              <a:prstGeom prst="rect">
                <a:avLst/>
              </a:prstGeom>
              <a:blipFill>
                <a:blip r:embed="rId4"/>
                <a:stretch>
                  <a:fillRect l="-8434" t="-32353" b="-485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P_6_AN.6_1#366bc401f.blank?pid=70a2b270e&amp;color=0,0,0&amp;vpa=4&amp;vtp=1&amp;bbb=1"/>
              <p:cNvSpPr/>
              <p:nvPr/>
            </p:nvSpPr>
            <p:spPr>
              <a:xfrm>
                <a:off x="9907460" y="1205109"/>
                <a:ext cx="1511300" cy="41852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6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电势差</a:t>
                </a: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𝑼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7" name="P_6_AN.6_1#366bc401f.blank?pid=70a2b270e&amp;color=0,0,0&amp;vpa=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7460" y="1205109"/>
                <a:ext cx="1511300" cy="418529"/>
              </a:xfrm>
              <a:prstGeom prst="rect">
                <a:avLst/>
              </a:prstGeom>
              <a:blipFill>
                <a:blip r:embed="rId5"/>
                <a:stretch>
                  <a:fillRect l="-8468" t="-32353" b="-485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P_6_AN.7_1#366bc401f.blank?pid=70a2b270e&amp;color=0,0,0&amp;vpa=5&amp;vtp=1&amp;bbb=1&amp;rh=48.6"/>
              <p:cNvSpPr/>
              <p:nvPr/>
            </p:nvSpPr>
            <p:spPr>
              <a:xfrm>
                <a:off x="3603625" y="2313184"/>
                <a:ext cx="371475" cy="61125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𝑸</m:t>
                        </m:r>
                      </m:num>
                      <m:den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𝑼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8" name="P_6_AN.7_1#366bc401f.blank?pid=70a2b270e&amp;color=0,0,0&amp;vpa=5&amp;vtp=1&amp;bbb=1&amp;rh=48.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3625" y="2313184"/>
                <a:ext cx="371475" cy="61125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P_6_AN.8_1#366bc401f.blank?pid=70a2b270e&amp;color=0,0,0&amp;vpa=6&amp;vtp=1&amp;bbb=1"/>
          <p:cNvSpPr/>
          <p:nvPr/>
        </p:nvSpPr>
        <p:spPr>
          <a:xfrm>
            <a:off x="7557167" y="3028320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法拉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10" name="P_6_AN.9_1#366bc401f.blank?pid=70a2b270e&amp;color=0,0,0&amp;vpa=7&amp;vtp=1"/>
          <p:cNvSpPr/>
          <p:nvPr/>
        </p:nvSpPr>
        <p:spPr>
          <a:xfrm>
            <a:off x="9690767" y="3028320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法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P_6_AN.10_1#366bc401f.blank?pid=70a2b270e&amp;color=0,0,0&amp;vpa=8&amp;vtp=1&amp;bbb=1"/>
              <p:cNvSpPr/>
              <p:nvPr/>
            </p:nvSpPr>
            <p:spPr>
              <a:xfrm>
                <a:off x="1042860" y="3810323"/>
                <a:ext cx="382588" cy="402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𝐅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11" name="P_6_AN.10_1#366bc401f.blank?pid=70a2b270e&amp;color=0,0,0&amp;vpa=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860" y="3810323"/>
                <a:ext cx="382588" cy="40284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P_6_AN.11_1#366bc401f.blank?pid=70a2b270e&amp;color=0,0,0&amp;vpa=9&amp;vtp=1&amp;bbb=1"/>
              <p:cNvSpPr/>
              <p:nvPr/>
            </p:nvSpPr>
            <p:spPr>
              <a:xfrm>
                <a:off x="2408491" y="4408430"/>
                <a:ext cx="965645" cy="4314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12" name="P_6_AN.11_1#366bc401f.blank?pid=70a2b270e&amp;color=0,0,0&amp;vpa=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8491" y="4408430"/>
                <a:ext cx="965645" cy="43141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366bc401f?sp=1&amp;pid=70a2b270e&amp;color=0,0,0&amp;vtp=1&amp;bt=1&amp;bbb=1"/>
          <p:cNvSpPr/>
          <p:nvPr/>
        </p:nvSpPr>
        <p:spPr>
          <a:xfrm>
            <a:off x="612648" y="466344"/>
            <a:ext cx="10963656" cy="18490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（4）击穿电压和额定电压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击穿电压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：电容器电介质不被击穿的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额定电压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：电容器外壳上标的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P_6_AN.12_1#366bc401f.blank?pid=70a2b270e&amp;color=0,0,0&amp;vpa=10&amp;vtp=1&amp;bbb=1"/>
          <p:cNvSpPr/>
          <p:nvPr/>
        </p:nvSpPr>
        <p:spPr>
          <a:xfrm>
            <a:off x="6668167" y="108356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极限</a:t>
            </a:r>
            <a:endParaRPr lang="en-US" altLang="zh-CN" sz="2800" dirty="0"/>
          </a:p>
        </p:txBody>
      </p:sp>
      <p:sp>
        <p:nvSpPr>
          <p:cNvPr id="4" name="P_6_AN.13_1#366bc401f.blank?pid=70a2b270e&amp;color=0,0,0&amp;vpa=11&amp;vtp=1&amp;bbb=1"/>
          <p:cNvSpPr/>
          <p:nvPr/>
        </p:nvSpPr>
        <p:spPr>
          <a:xfrm>
            <a:off x="5601366" y="1710309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工作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1212</Words>
  <Application>Microsoft Office PowerPoint</Application>
  <PresentationFormat>宽屏</PresentationFormat>
  <Paragraphs>235</Paragraphs>
  <Slides>34</Slides>
  <Notes>34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0" baseType="lpstr">
      <vt:lpstr>SimSun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2024-05-07T10:35:05Z</dcterms:created>
  <dcterms:modified xsi:type="dcterms:W3CDTF">2024-05-07T10:36:59Z</dcterms:modified>
  <cp:category/>
  <cp:contentStatus/>
</cp:coreProperties>
</file>